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82" r:id="rId6"/>
    <p:sldId id="283" r:id="rId7"/>
    <p:sldId id="284" r:id="rId8"/>
    <p:sldId id="261" r:id="rId9"/>
    <p:sldId id="262" r:id="rId10"/>
    <p:sldId id="263" r:id="rId11"/>
    <p:sldId id="264" r:id="rId12"/>
    <p:sldId id="280" r:id="rId13"/>
    <p:sldId id="295" r:id="rId14"/>
    <p:sldId id="265" r:id="rId15"/>
    <p:sldId id="285" r:id="rId16"/>
    <p:sldId id="286" r:id="rId17"/>
    <p:sldId id="287" r:id="rId18"/>
    <p:sldId id="273" r:id="rId19"/>
    <p:sldId id="276" r:id="rId20"/>
    <p:sldId id="289" r:id="rId21"/>
    <p:sldId id="298" r:id="rId22"/>
    <p:sldId id="290" r:id="rId23"/>
    <p:sldId id="299" r:id="rId24"/>
    <p:sldId id="291" r:id="rId25"/>
    <p:sldId id="292" r:id="rId26"/>
    <p:sldId id="294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25D4-5EFF-421B-AE50-6FEBF0BEA6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AD21-9292-44F5-BEFF-8C31DDB88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17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AD21-9292-44F5-BEFF-8C31DDB889C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34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DC5-E3DB-4CD0-BBCD-27BFE44D3D37}" type="datetime1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68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E5B-5BC0-46D8-AE0F-6D6D63C19FD2}" type="datetime1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21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F2F-999B-464F-B42D-787EDB5888B6}" type="datetime1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04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EEF2-3A4D-48A7-A1E5-4FF9D3656091}" type="datetime1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AC26-8C38-408D-BD0A-87A085A329C2}" type="datetime1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04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6A33-C8A0-4CDA-9476-E6DF187E678F}" type="datetime1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31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667F-2C51-4E6E-85EC-F4DF9EB4D1A8}" type="datetime1">
              <a:rPr lang="it-IT" smtClean="0"/>
              <a:t>23/06/2022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6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5DC9-C060-4582-A31A-4AC9776E9262}" type="datetime1">
              <a:rPr lang="it-IT" smtClean="0"/>
              <a:t>23/06/2022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38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66A-927C-422F-9E8E-E8499F7BADBA}" type="datetime1">
              <a:rPr lang="it-IT" smtClean="0"/>
              <a:t>23/06/2022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70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F72C-07F5-4032-9E0B-89BA62201298}" type="datetime1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17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0366-01FC-44F3-AA44-C4B57D355DD6}" type="datetime1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07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B279-CC11-4229-A43D-657097FCB8F8}" type="datetime1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0318-C152-4C55-9426-6B75778EF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71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studenti.unimc.i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381020" y="2015315"/>
            <a:ext cx="3519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L’iscrizione al concorso può essere svolta da un utente registrato. Dopo aver completato la procedura di registrazione dal sito </a:t>
            </a:r>
            <a:r>
              <a:rPr lang="it-IT" dirty="0" smtClean="0">
                <a:hlinkClick r:id="rId5"/>
              </a:rPr>
              <a:t>https://studenti.unimc.it</a:t>
            </a:r>
            <a:r>
              <a:rPr lang="it-IT" dirty="0" smtClean="0"/>
              <a:t>, il candidato potrà accedere sempre dalla stessa pagina effettuando il login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44" y="1332411"/>
            <a:ext cx="7315751" cy="3922939"/>
          </a:xfrm>
          <a:prstGeom prst="rect">
            <a:avLst/>
          </a:prstGeom>
        </p:spPr>
      </p:pic>
      <p:sp>
        <p:nvSpPr>
          <p:cNvPr id="25" name="Freccia in giù 24"/>
          <p:cNvSpPr/>
          <p:nvPr/>
        </p:nvSpPr>
        <p:spPr>
          <a:xfrm>
            <a:off x="3335403" y="84549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 rot="2406689">
            <a:off x="7419723" y="2329219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81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357312"/>
            <a:ext cx="4267200" cy="414337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596955" y="62116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confermare i dati anagrafici inseriti e cliccare sul tasto ‘Conferma e </a:t>
            </a:r>
            <a:r>
              <a:rPr lang="it-IT" dirty="0" err="1" smtClean="0"/>
              <a:t>prosegui’</a:t>
            </a:r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 rot="6199035">
            <a:off x="5980353" y="5054504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22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1876425"/>
            <a:ext cx="7349677" cy="2290626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9029464">
            <a:off x="2776944" y="3241382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Freccia in giù 9"/>
          <p:cNvSpPr/>
          <p:nvPr/>
        </p:nvSpPr>
        <p:spPr>
          <a:xfrm rot="9029464">
            <a:off x="2410570" y="3729260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94135" y="50148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inserire un documento di identità se non fosse stato caricato. Poi cliccare sul tasto ‘Conferma e </a:t>
            </a:r>
            <a:r>
              <a:rPr lang="it-IT" dirty="0" err="1" smtClean="0"/>
              <a:t>prosegui’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29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in giù 9"/>
          <p:cNvSpPr/>
          <p:nvPr/>
        </p:nvSpPr>
        <p:spPr>
          <a:xfrm rot="9029464">
            <a:off x="1311613" y="3466115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94135" y="50148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sistema chiederà l’inserimento obbligatorio della scansione dello stesso documento, specificando il formato e le dimensioni che dovrà avere il file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006"/>
            <a:ext cx="12192000" cy="2130023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9029464">
            <a:off x="10764661" y="2569705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 rot="9029464">
            <a:off x="4978675" y="2427145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 rot="9029464">
            <a:off x="2755659" y="2271070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57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894135" y="50148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indicare per quale classe della Scuola desidera concorrere, poi cliccare sul tasto ‘Avanti’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351" y="2200100"/>
            <a:ext cx="7800975" cy="2495550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 rot="9029464">
            <a:off x="9088209" y="375578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 rot="9029464">
            <a:off x="3335403" y="436254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9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in giù 7"/>
          <p:cNvSpPr/>
          <p:nvPr/>
        </p:nvSpPr>
        <p:spPr>
          <a:xfrm rot="14965466">
            <a:off x="2016033" y="3022472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519160" y="6061954"/>
            <a:ext cx="2743200" cy="365125"/>
          </a:xfrm>
        </p:spPr>
        <p:txBody>
          <a:bodyPr/>
          <a:lstStyle/>
          <a:p>
            <a:fld id="{5D400318-C152-4C55-9426-6B75778EF4C2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767" y="1031023"/>
            <a:ext cx="7034294" cy="4649102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 rot="5400000">
            <a:off x="4383553" y="5282063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83731" y="58045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potrà richiedere un ausilio alle prove. Poi cliccare sul tasto ‘Avanti’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55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375171" y="6098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potrà indicare l’ausilio necessario, con i relativi dettagli, poi cliccare su ‘Avanti’</a:t>
            </a:r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 rot="9029464">
            <a:off x="3691610" y="5433088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328" y="734846"/>
            <a:ext cx="3885026" cy="4648156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14965466">
            <a:off x="3651206" y="2820377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69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524815" y="55372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inserire i documenti necessari nel caso abbia dichiarato il possesso di una invalidità, poi cliccare su ‘Avanti’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891" y="1728612"/>
            <a:ext cx="7858125" cy="3438525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14965466">
            <a:off x="2807338" y="4671208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11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391646" y="58027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Il sistema chiederà l’inserimento </a:t>
            </a:r>
            <a:r>
              <a:rPr lang="it-IT" dirty="0" smtClean="0"/>
              <a:t>dei dettagli relativi al titolo di studio necessario per l’accesso alla Scuola. Una volta inseriti i dettagli si dovrà cliccare su ‘Conferma’</a:t>
            </a:r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 rot="12141161">
            <a:off x="3766115" y="5839629"/>
            <a:ext cx="396240" cy="6777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502" y="948780"/>
            <a:ext cx="6809207" cy="480507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137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477989" y="53577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dichiarare i titoli necessari per l’acceso al concorso, alcuni sono obbligatori. Per effettuare tale dichiarazione si dovranno inserire i titoli obbligatori, cliccare sul tasto ‘Si’, in basso, e poi sul tasto ‘Avanti’</a:t>
            </a:r>
            <a:endParaRPr lang="it-IT" dirty="0"/>
          </a:p>
        </p:txBody>
      </p:sp>
      <p:sp>
        <p:nvSpPr>
          <p:cNvPr id="12" name="Freccia in giù 11"/>
          <p:cNvSpPr/>
          <p:nvPr/>
        </p:nvSpPr>
        <p:spPr>
          <a:xfrm rot="9359071">
            <a:off x="3503406" y="5384264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603" y="1097386"/>
            <a:ext cx="7991475" cy="423862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97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86354" y="4241968"/>
            <a:ext cx="3421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Nella maschera successiva è visualizzato il questionario obbligatorio. Si dovrà cliccare sul tasto ‘Compila’, poi sul tasto Avanti.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581" y="2070268"/>
            <a:ext cx="7839075" cy="2171700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0583257">
            <a:off x="3089920" y="3589117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581" y="941185"/>
            <a:ext cx="82867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562" y="1885950"/>
            <a:ext cx="3952875" cy="3086100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317494">
            <a:off x="7687082" y="379802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1562" y="49720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candidato </a:t>
            </a:r>
            <a:r>
              <a:rPr lang="it-IT" dirty="0" smtClean="0"/>
              <a:t>dovrà inserire le sue credenziali e cliccare su ‘Accedi’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4784126" y="3078760"/>
            <a:ext cx="562062" cy="922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801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46215" y="1143717"/>
            <a:ext cx="342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candidato dovrà indicare per quale classe della Scuola ha presentato domanda di iscrizione, poi cliccare sul tasto ‘Avanti’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487" y="2414587"/>
            <a:ext cx="4391025" cy="2028825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0583257">
            <a:off x="5696565" y="4110309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576966" y="1121210"/>
            <a:ext cx="7889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candidato dovrà indicare il corso di studio a cui intende iscriversi, poi cliccare sul tasto ‘Avanti</a:t>
            </a:r>
            <a:r>
              <a:rPr lang="it-IT" dirty="0" smtClean="0"/>
              <a:t>’. Il corso di studio è diverso a seconda della classe della Scuola indicata in precedenza. E’ sempre possibile, in caso di errori modificare il questionario purché non lo si sia confermato.</a:t>
            </a:r>
          </a:p>
          <a:p>
            <a:r>
              <a:rPr lang="it-IT" dirty="0" smtClean="0"/>
              <a:t>Nel caso, invece, si fosse scelta la classe sbagliata nella fase iniziale della domanda sarà necessario modificare la stessa dopo aver completato la procedura, annullarla e ripetere il processo.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707" y="4097323"/>
            <a:ext cx="5919505" cy="19202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6" y="4097323"/>
            <a:ext cx="6053091" cy="18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715" y="1104725"/>
            <a:ext cx="9718085" cy="56140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66304" y="199165"/>
            <a:ext cx="239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Seguiranno altre domande obbligatorie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24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087927" y="669626"/>
            <a:ext cx="239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 termine della pagina si potrà cliccare sul tasto ‘Avanti’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10" y="2014362"/>
            <a:ext cx="10563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023968" y="4222651"/>
            <a:ext cx="6870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questionario dovrà essere confermato cliccando sull’apposito pulsante. Una volta confermato il questionario non sarà modificabile, neppure dagli operatori di Segreteria. Si consiglia, pertanto di verificare con attenzione i dati inseriti che potranno, in ogni caso, essere modificati prima della conferma definitiva.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25" y="1759676"/>
            <a:ext cx="9477375" cy="2476500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2936044">
            <a:off x="2262940" y="3919471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60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5770" y="2153873"/>
            <a:ext cx="2043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Nell’ultima schermata si dovrà confermare la domanda di iscrizione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15" y="2030594"/>
            <a:ext cx="6667500" cy="2352675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2936044">
            <a:off x="4078678" y="4050168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004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9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5770" y="2153873"/>
            <a:ext cx="2043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domanda di iscrizione è, comunque, modificabile fino al termine fissato per la presentazione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t="-78"/>
          <a:stretch/>
        </p:blipFill>
        <p:spPr>
          <a:xfrm>
            <a:off x="2599509" y="922790"/>
            <a:ext cx="9439275" cy="5462071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6549640">
            <a:off x="4875454" y="594182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/>
          <a:srcRect t="49673" r="2907" b="15115"/>
          <a:stretch/>
        </p:blipFill>
        <p:spPr>
          <a:xfrm>
            <a:off x="2599508" y="3825381"/>
            <a:ext cx="7114943" cy="1132514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36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/>
          <p:cNvSpPr/>
          <p:nvPr/>
        </p:nvSpPr>
        <p:spPr>
          <a:xfrm rot="2405422">
            <a:off x="8974008" y="270659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87" y="1533525"/>
            <a:ext cx="7303811" cy="301234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71562" y="49720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Si potrà cliccare sul menù ‘Area Registrato’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7418269" y="1870745"/>
            <a:ext cx="562062" cy="922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2403050" y="3155658"/>
            <a:ext cx="918989" cy="199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18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76815" y="55715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Poi cliccare sulla voce ‘Concorsi/Valutazione accesso magistrali’</a:t>
            </a:r>
          </a:p>
        </p:txBody>
      </p:sp>
      <p:sp>
        <p:nvSpPr>
          <p:cNvPr id="10" name="Freccia in giù 9"/>
          <p:cNvSpPr/>
          <p:nvPr/>
        </p:nvSpPr>
        <p:spPr>
          <a:xfrm rot="2281268">
            <a:off x="7475652" y="3857454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102" y="1676225"/>
            <a:ext cx="1933575" cy="35433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53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/>
          <p:cNvSpPr/>
          <p:nvPr/>
        </p:nvSpPr>
        <p:spPr>
          <a:xfrm rot="2405422">
            <a:off x="7588280" y="309589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71562" y="49720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Chi fosse già studente dell’Ateneo, anche nel caso la carriera fosse cessata, dovrà cliccare sul tasto corrispondente ad una delle carriere percorse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75" y="2233612"/>
            <a:ext cx="2838450" cy="2390775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64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87" y="1009650"/>
            <a:ext cx="1952625" cy="48387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/>
          <p:cNvSpPr/>
          <p:nvPr/>
        </p:nvSpPr>
        <p:spPr>
          <a:xfrm rot="2405422">
            <a:off x="7047491" y="1822045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71562" y="4972050"/>
            <a:ext cx="376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Poi sul menù corrispondente all’Area Studente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65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/>
          <p:cNvSpPr/>
          <p:nvPr/>
        </p:nvSpPr>
        <p:spPr>
          <a:xfrm rot="2405422">
            <a:off x="7337572" y="4431931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71562" y="4972050"/>
            <a:ext cx="3513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Poi cliccare sulla voce ‘Concorsi/Valutazione accesso magistrali’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637" y="1052512"/>
            <a:ext cx="1990725" cy="475297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5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465" y="2463823"/>
            <a:ext cx="6381750" cy="21717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6815" y="55715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Quindi sul tasto ‘Iscrizione Concorsi’</a:t>
            </a:r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 rot="6199035">
            <a:off x="4610898" y="3514998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42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596955" y="62116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Quindi si dovrà scegliere il concorso e poi cliccare su Avanti</a:t>
            </a:r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 rot="2473167">
            <a:off x="4210122" y="2326125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 rot="6199035">
            <a:off x="2894252" y="5007771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013" y="4394027"/>
            <a:ext cx="1666875" cy="13716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038" y="3217643"/>
            <a:ext cx="7191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7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14819</TotalTime>
  <Words>582</Words>
  <Application>Microsoft Office PowerPoint</Application>
  <PresentationFormat>Widescreen</PresentationFormat>
  <Paragraphs>54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nicola.iannelli</dc:creator>
  <cp:lastModifiedBy>nicola.iannelli</cp:lastModifiedBy>
  <cp:revision>46</cp:revision>
  <dcterms:created xsi:type="dcterms:W3CDTF">2021-07-21T10:07:25Z</dcterms:created>
  <dcterms:modified xsi:type="dcterms:W3CDTF">2022-06-23T09:59:04Z</dcterms:modified>
</cp:coreProperties>
</file>